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70" r:id="rId4"/>
    <p:sldId id="258" r:id="rId5"/>
    <p:sldId id="277" r:id="rId6"/>
    <p:sldId id="259" r:id="rId7"/>
    <p:sldId id="260" r:id="rId8"/>
    <p:sldId id="261" r:id="rId9"/>
    <p:sldId id="262" r:id="rId10"/>
    <p:sldId id="263" r:id="rId11"/>
    <p:sldId id="264" r:id="rId12"/>
    <p:sldId id="265" r:id="rId13"/>
    <p:sldId id="266" r:id="rId14"/>
    <p:sldId id="276" r:id="rId15"/>
    <p:sldId id="267" r:id="rId16"/>
    <p:sldId id="268" r:id="rId17"/>
    <p:sldId id="272" r:id="rId18"/>
    <p:sldId id="269" r:id="rId19"/>
    <p:sldId id="271" r:id="rId20"/>
    <p:sldId id="275" r:id="rId21"/>
    <p:sldId id="274"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63"/>
            <p14:sldId id="264"/>
            <p14:sldId id="265"/>
            <p14:sldId id="266"/>
            <p14:sldId id="276"/>
            <p14:sldId id="267"/>
            <p14:sldId id="268"/>
            <p14:sldId id="272"/>
            <p14:sldId id="269"/>
            <p14:sldId id="271"/>
            <p14:sldId id="275"/>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4660"/>
  </p:normalViewPr>
  <p:slideViewPr>
    <p:cSldViewPr snapToGrid="0">
      <p:cViewPr varScale="1">
        <p:scale>
          <a:sx n="106" d="100"/>
          <a:sy n="106" d="100"/>
        </p:scale>
        <p:origin x="11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a:t>Average Time Performance Compared to A*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ython9160/science-fair-2223/blob/main/main.py" TargetMode="External"/><Relationship Id="rId2" Type="http://schemas.openxmlformats.org/officeDocument/2006/relationships/hyperlink" Target="https://github.com/python9160/science-fair-222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a:t>Soumyadeep Das</a:t>
            </a:r>
          </a:p>
        </p:txBody>
      </p:sp>
    </p:spTree>
    <p:extLst>
      <p:ext uri="{BB962C8B-B14F-4D97-AF65-F5344CB8AC3E}">
        <p14:creationId xmlns:p14="http://schemas.microsoft.com/office/powerpoint/2010/main" val="152328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lnSpcReduction="100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Dump data to csv</a:t>
            </a:r>
          </a:p>
          <a:p>
            <a:pPr marL="514350" indent="-514350">
              <a:buAutoNum type="arabicPeriod"/>
            </a:pPr>
            <a:r>
              <a:rPr lang="en-US" sz="2400" dirty="0"/>
              <a:t>Repeat steps 2-3 for each algorithm</a:t>
            </a:r>
          </a:p>
          <a:p>
            <a:pPr marL="514350" indent="-514350">
              <a:buAutoNum type="arabicPeriod"/>
            </a:pPr>
            <a:r>
              <a:rPr lang="en-US" sz="2400" dirty="0"/>
              <a:t>Repeat steps 1-4 for each trial</a:t>
            </a:r>
            <a:endParaRPr lang="en-US" sz="1200" dirty="0"/>
          </a:p>
          <a:p>
            <a:pPr marL="514350" indent="-514350">
              <a:buAutoNum type="arabicPeriod"/>
            </a:pPr>
            <a:r>
              <a:rPr lang="en-US" sz="2400" dirty="0"/>
              <a:t>Calculate average times and costs for each algorithm</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356667" y="244532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1333535" y="366801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356665" y="503277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740092" y="304285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740092" y="416327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895754" y="521782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8047870" y="274605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895756" y="274409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895754" y="5469938"/>
            <a:ext cx="352088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2272487" y="366506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3203121" y="366506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4237611" y="367041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5151601" y="366362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6074578" y="365455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679044" y="304285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649341" y="304285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4126212" y="304285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4126212" y="304285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4126212" y="304285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679044" y="416382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649341" y="416382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4126210" y="416917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4126210" y="416238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4126210" y="415331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754191567"/>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3687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431934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bg1"/>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bg1"/>
                </a:solidFill>
              </a:rPr>
              <a:t>DFS</a:t>
            </a:r>
          </a:p>
        </p:txBody>
      </p:sp>
    </p:spTree>
    <p:extLst>
      <p:ext uri="{BB962C8B-B14F-4D97-AF65-F5344CB8AC3E}">
        <p14:creationId xmlns:p14="http://schemas.microsoft.com/office/powerpoint/2010/main" val="30830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br>
              <a:rPr lang="en-US" dirty="0"/>
            </a:br>
            <a:r>
              <a:rPr lang="en-US" sz="2800" dirty="0">
                <a:solidFill>
                  <a:schemeClr val="bg1">
                    <a:lumMod val="65000"/>
                    <a:lumOff val="35000"/>
                  </a:schemeClr>
                </a:solidFill>
              </a:rPr>
              <a:t>(Restatement)</a:t>
            </a: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Bidirectional, DFS and Dijkstra’s are the only other ones not to use a heuristic. The heuristic involves taking a square root, which is an expensive operation.</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The heuristic problem can easily be fixed by not using the square root. However, there is a possibility that this may make no effect, as the heuristic is run with a super efficient module (NumPy).</a:t>
            </a:r>
          </a:p>
          <a:p>
            <a:r>
              <a:rPr lang="en-US" dirty="0"/>
              <a:t>Another error is that since the code runs so fast, the times recorded may be off by some value. If this code is run on a device with less processing power (e.g., Raspberry Pi), those margins make less of an effect.</a:t>
            </a:r>
          </a:p>
        </p:txBody>
      </p:sp>
    </p:spTree>
    <p:extLst>
      <p:ext uri="{BB962C8B-B14F-4D97-AF65-F5344CB8AC3E}">
        <p14:creationId xmlns:p14="http://schemas.microsoft.com/office/powerpoint/2010/main" val="43247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a:t>
            </a:r>
          </a:p>
          <a:p>
            <a:r>
              <a:rPr lang="en-US" dirty="0"/>
              <a:t>The only downside is that such heuristics may not be applicable, reducing the effectiveness of informed (heuristic-based) searches.</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Python is an interpreted language, meaning that the code is read, then changed to some form which computers understand, and then executed. </a:t>
            </a:r>
          </a:p>
          <a:p>
            <a:pPr marL="0" indent="0">
              <a:buNone/>
            </a:pPr>
            <a:r>
              <a:rPr lang="en-US" dirty="0"/>
              <a:t>A great alternative to Python is C++. C++ is a language that is compiled, meaning that the code is read, then changed to the computer form, but the main difference is that this is before the code is even ran! The code must only be compiled once to be ran many times. The machine code is saved, giving it much more speed than Python.</a:t>
            </a:r>
          </a:p>
        </p:txBody>
      </p:sp>
    </p:spTree>
    <p:extLst>
      <p:ext uri="{BB962C8B-B14F-4D97-AF65-F5344CB8AC3E}">
        <p14:creationId xmlns:p14="http://schemas.microsoft.com/office/powerpoint/2010/main" val="416433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2"/>
              </a:rPr>
              <a:t>https://github.com/python9160/science-fair-2223</a:t>
            </a:r>
            <a:r>
              <a:rPr lang="en-US" dirty="0"/>
              <a:t> </a:t>
            </a:r>
          </a:p>
          <a:p>
            <a:pPr marL="0" indent="0">
              <a:buNone/>
            </a:pPr>
            <a:r>
              <a:rPr lang="en-US" dirty="0"/>
              <a:t>main.py: </a:t>
            </a:r>
            <a:r>
              <a:rPr lang="en-US" dirty="0">
                <a:hlinkClick r:id="rId3"/>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(TERMS)</a:t>
            </a:r>
            <a:endParaRPr lang="en-US" dirty="0">
              <a:solidFill>
                <a:schemeClr val="bg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600" b="1" dirty="0"/>
              <a:t>Python</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an interpreted, object-oriented, high-level programming language with dynamic semantics</a:t>
            </a:r>
          </a:p>
          <a:p>
            <a:pPr marL="0" indent="0">
              <a:buNone/>
            </a:pPr>
            <a:r>
              <a:rPr lang="en-US" sz="1600" b="1" dirty="0"/>
              <a:t>Algorithmic Complexity</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tx1">
                    <a:lumMod val="85000"/>
                    <a:lumOff val="15000"/>
                  </a:schemeClr>
                </a:solidFill>
              </a:rPr>
              <a:t>models pairwise relations between objects/nodes. Graphs consist of vertices which are connected by edges.</a:t>
            </a:r>
          </a:p>
          <a:p>
            <a:pPr marL="0" indent="0">
              <a:buNone/>
            </a:pPr>
            <a:r>
              <a:rPr lang="en-US" sz="1600" b="1" dirty="0"/>
              <a:t>Graph Traversal</a:t>
            </a:r>
            <a:r>
              <a:rPr lang="en-US" sz="1600" dirty="0"/>
              <a:t>: </a:t>
            </a:r>
            <a:r>
              <a:rPr lang="en-US" sz="1600" dirty="0">
                <a:solidFill>
                  <a:schemeClr val="tx1">
                    <a:lumMod val="85000"/>
                    <a:lumOff val="15000"/>
                  </a:schemeClr>
                </a:solidFill>
              </a:rPr>
              <a:t>process of visiting (or checking) each vertex in a graph</a:t>
            </a:r>
          </a:p>
          <a:p>
            <a:pPr marL="0" indent="0">
              <a:buNone/>
            </a:pPr>
            <a:r>
              <a:rPr lang="en-US" sz="1600" b="1" dirty="0"/>
              <a:t>Leaf node</a:t>
            </a:r>
            <a:r>
              <a:rPr lang="en-US" sz="1600" dirty="0"/>
              <a:t>: </a:t>
            </a:r>
            <a:r>
              <a:rPr lang="en-US" sz="1600" dirty="0">
                <a:solidFill>
                  <a:schemeClr val="tx1">
                    <a:lumMod val="85000"/>
                    <a:lumOff val="15000"/>
                  </a:schemeClr>
                </a:solidFill>
              </a:rPr>
              <a:t>node with no children/successors</a:t>
            </a:r>
          </a:p>
          <a:p>
            <a:pPr marL="0" indent="0">
              <a:buNone/>
            </a:pPr>
            <a:r>
              <a:rPr lang="en-US" sz="1600" b="1" dirty="0"/>
              <a:t>A*</a:t>
            </a:r>
            <a:r>
              <a:rPr lang="en-US" sz="1600" dirty="0"/>
              <a:t>: </a:t>
            </a:r>
            <a:r>
              <a:rPr lang="en-US" sz="1600" dirty="0">
                <a:solidFill>
                  <a:schemeClr val="tx1">
                    <a:lumMod val="85000"/>
                    <a:lumOff val="1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tx1">
                    <a:lumMod val="85000"/>
                    <a:lumOff val="1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tx1">
                    <a:lumMod val="85000"/>
                    <a:lumOff val="15000"/>
                  </a:schemeClr>
                </a:solidFill>
              </a:rPr>
              <a:t>Algorithm which does/doesn’t use a heuristic.</a:t>
            </a:r>
          </a:p>
          <a:p>
            <a:pPr marL="0" indent="0">
              <a:buNone/>
            </a:pPr>
            <a:r>
              <a:rPr lang="en-US" sz="1600" b="1" dirty="0"/>
              <a:t>Heuristic:</a:t>
            </a:r>
            <a:r>
              <a:rPr lang="en-US" sz="1600" dirty="0"/>
              <a:t> </a:t>
            </a:r>
            <a:r>
              <a:rPr lang="en-US" sz="1600" dirty="0">
                <a:solidFill>
                  <a:schemeClr val="tx1">
                    <a:lumMod val="85000"/>
                    <a:lumOff val="15000"/>
                  </a:schemeClr>
                </a:solidFill>
              </a:rPr>
              <a:t>Technique designed for solving a problem more quickly when classic methods are invalid/too slow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(Algorithms)</a:t>
            </a:r>
            <a:endParaRPr lang="en-US" dirty="0"/>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(TERMS)</a:t>
            </a:r>
            <a:endParaRPr lang="en-US" dirty="0"/>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p:txBody>
          <a:bodyPr>
            <a:normAutofit/>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spTree>
    <p:extLst>
      <p:ext uri="{BB962C8B-B14F-4D97-AF65-F5344CB8AC3E}">
        <p14:creationId xmlns:p14="http://schemas.microsoft.com/office/powerpoint/2010/main" val="304956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higher than Dijkstra’s, O(V^2) and Bidirectional, O(b^(d/2)). BFS also doesn’t use a costly heuristic, which Greedy and A* use. Also, since the graphs will be large, the distance to the goal node may be very high, so the BFS algorithm is very likely to outcompete DFS (since it goes breadth-first).</a:t>
            </a:r>
          </a:p>
        </p:txBody>
      </p:sp>
    </p:spTree>
    <p:extLst>
      <p:ext uri="{BB962C8B-B14F-4D97-AF65-F5344CB8AC3E}">
        <p14:creationId xmlns:p14="http://schemas.microsoft.com/office/powerpoint/2010/main" val="347518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how I stored my graphs.</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rPr>
              <a:t>www.programiz.com/dsa/greedy-algorithm</a:t>
            </a:r>
          </a:p>
        </p:txBody>
      </p:sp>
    </p:spTree>
    <p:extLst>
      <p:ext uri="{BB962C8B-B14F-4D97-AF65-F5344CB8AC3E}">
        <p14:creationId xmlns:p14="http://schemas.microsoft.com/office/powerpoint/2010/main" val="50911280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421</TotalTime>
  <Words>1655</Words>
  <Application>Microsoft Office PowerPoint</Application>
  <PresentationFormat>Widescreen</PresentationFormat>
  <Paragraphs>129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Procedure</vt:lpstr>
      <vt:lpstr>High-Level Diagram</vt:lpstr>
      <vt:lpstr>Time Comparison Chart</vt:lpstr>
      <vt:lpstr>PowerPoint Presentation</vt:lpstr>
      <vt:lpstr>Example graphs</vt:lpstr>
      <vt:lpstr>Conclusion (Restatement)</vt:lpstr>
      <vt:lpstr>Conclusion</vt:lpstr>
      <vt:lpstr>Conclusions</vt:lpstr>
      <vt:lpstr>Conclusion</vt:lpstr>
      <vt:lpstr>Suggestions</vt:lpstr>
      <vt:lpstr>Additional Links</vt:lpstr>
      <vt:lpstr>Thank you</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10</cp:revision>
  <dcterms:created xsi:type="dcterms:W3CDTF">2023-02-09T00:02:31Z</dcterms:created>
  <dcterms:modified xsi:type="dcterms:W3CDTF">2023-02-12T14:48:32Z</dcterms:modified>
</cp:coreProperties>
</file>